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sldIdLst>
    <p:sldId id="256" r:id="rId2"/>
    <p:sldId id="258" r:id="rId3"/>
    <p:sldId id="259" r:id="rId4"/>
    <p:sldId id="267" r:id="rId5"/>
    <p:sldId id="260" r:id="rId6"/>
    <p:sldId id="261" r:id="rId7"/>
    <p:sldId id="262" r:id="rId8"/>
    <p:sldId id="263" r:id="rId9"/>
    <p:sldId id="264" r:id="rId10"/>
    <p:sldId id="265" r:id="rId11"/>
    <p:sldId id="266" r:id="rId12"/>
    <p:sldId id="268" r:id="rId13"/>
    <p:sldId id="269" r:id="rId14"/>
    <p:sldId id="276" r:id="rId15"/>
  </p:sldIdLst>
  <p:sldSz cx="9144000" cy="68754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374"/>
    <a:srgbClr val="2F5B7E"/>
    <a:srgbClr val="2C5372"/>
    <a:srgbClr val="2544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4"/>
    <p:restoredTop sz="94631"/>
  </p:normalViewPr>
  <p:slideViewPr>
    <p:cSldViewPr snapToGrid="0">
      <p:cViewPr>
        <p:scale>
          <a:sx n="94" d="100"/>
          <a:sy n="94" d="100"/>
        </p:scale>
        <p:origin x="64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60884"/>
            <a:ext cx="7543800" cy="3575241"/>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66966"/>
            <a:ext cx="7543800" cy="1145911"/>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822962" y="6476235"/>
            <a:ext cx="1854203" cy="366055"/>
          </a:xfrm>
          <a:prstGeom prst="rect">
            <a:avLst/>
          </a:prstGeom>
        </p:spPr>
        <p:txBody>
          <a:bodyPr/>
          <a:lstStyle/>
          <a:p>
            <a:fld id="{AF8DD645-B9B4-46EE-B031-35C24A448A04}" type="datetimeFigureOut">
              <a:rPr lang="en-US" smtClean="0"/>
              <a:t>8/2/19</a:t>
            </a:fld>
            <a:endParaRPr lang="en-US" dirty="0"/>
          </a:p>
        </p:txBody>
      </p:sp>
      <p:sp>
        <p:nvSpPr>
          <p:cNvPr id="5" name="Footer Placeholder 4"/>
          <p:cNvSpPr>
            <a:spLocks noGrp="1"/>
          </p:cNvSpPr>
          <p:nvPr>
            <p:ph type="ftr" sz="quarter" idx="11"/>
          </p:nvPr>
        </p:nvSpPr>
        <p:spPr>
          <a:xfrm>
            <a:off x="2764640" y="6476235"/>
            <a:ext cx="3617103" cy="366055"/>
          </a:xfrm>
          <a:prstGeom prst="rect">
            <a:avLst/>
          </a:prstGeom>
        </p:spPr>
        <p:txBody>
          <a:bodyPr/>
          <a:lstStyle/>
          <a:p>
            <a:r>
              <a:rPr lang="en-US"/>
              <a:t>
              </a:t>
            </a:r>
            <a:endParaRPr lang="en-US" dirty="0"/>
          </a:p>
        </p:txBody>
      </p:sp>
      <p:sp>
        <p:nvSpPr>
          <p:cNvPr id="6" name="Slide Number Placeholder 5"/>
          <p:cNvSpPr>
            <a:spLocks noGrp="1"/>
          </p:cNvSpPr>
          <p:nvPr>
            <p:ph type="sldNum" sz="quarter" idx="12"/>
          </p:nvPr>
        </p:nvSpPr>
        <p:spPr>
          <a:xfrm>
            <a:off x="7425345" y="6476235"/>
            <a:ext cx="984019" cy="366055"/>
          </a:xfrm>
          <a:prstGeom prst="rect">
            <a:avLst/>
          </a:prstGeom>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5446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8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2" y="6476235"/>
            <a:ext cx="1854203" cy="366055"/>
          </a:xfrm>
          <a:prstGeom prst="rect">
            <a:avLst/>
          </a:prstGeom>
        </p:spPr>
        <p:txBody>
          <a:bodyPr/>
          <a:lstStyle/>
          <a:p>
            <a:fld id="{616993E9-CEF0-47B7-AEA6-AFACC79966BA}" type="datetimeFigureOut">
              <a:rPr lang="en-US" smtClean="0"/>
              <a:t>8/2/19</a:t>
            </a:fld>
            <a:endParaRPr lang="en-US" dirty="0"/>
          </a:p>
        </p:txBody>
      </p:sp>
      <p:sp>
        <p:nvSpPr>
          <p:cNvPr id="5" name="Footer Placeholder 4"/>
          <p:cNvSpPr>
            <a:spLocks noGrp="1"/>
          </p:cNvSpPr>
          <p:nvPr>
            <p:ph type="ftr" sz="quarter" idx="11"/>
          </p:nvPr>
        </p:nvSpPr>
        <p:spPr>
          <a:xfrm>
            <a:off x="2764640" y="6476235"/>
            <a:ext cx="3617103" cy="366055"/>
          </a:xfrm>
          <a:prstGeom prst="rect">
            <a:avLst/>
          </a:prstGeom>
        </p:spPr>
        <p:txBody>
          <a:bodyPr/>
          <a:lstStyle/>
          <a:p>
            <a:r>
              <a:rPr lang="en-US"/>
              <a:t>
              </a:t>
            </a:r>
            <a:endParaRPr lang="en-US" dirty="0"/>
          </a:p>
        </p:txBody>
      </p:sp>
      <p:sp>
        <p:nvSpPr>
          <p:cNvPr id="6" name="Slide Number Placeholder 5"/>
          <p:cNvSpPr>
            <a:spLocks noGrp="1"/>
          </p:cNvSpPr>
          <p:nvPr>
            <p:ph type="sldNum" sz="quarter" idx="12"/>
          </p:nvPr>
        </p:nvSpPr>
        <p:spPr>
          <a:xfrm>
            <a:off x="7425345" y="6476235"/>
            <a:ext cx="984019" cy="366055"/>
          </a:xfrm>
          <a:prstGeom prst="rect">
            <a:avLst/>
          </a:prstGeom>
        </p:spPr>
        <p:txBody>
          <a:bodyPr/>
          <a:lstStyle/>
          <a:p>
            <a:fld id="{D57F1E4F-1CFF-5643-939E-217C01CDF565}" type="slidenum">
              <a:rPr lang="en-US" smtClean="0"/>
              <a:pPr/>
              <a:t>‹#›</a:t>
            </a:fld>
            <a:endParaRPr lang="en-US" dirty="0"/>
          </a:p>
        </p:txBody>
      </p:sp>
      <p:cxnSp>
        <p:nvCxnSpPr>
          <p:cNvPr id="7" name="Straight Connector 6">
            <a:extLst>
              <a:ext uri="{FF2B5EF4-FFF2-40B4-BE49-F238E27FC236}">
                <a16:creationId xmlns:a16="http://schemas.microsoft.com/office/drawing/2014/main" id="{653E1050-3359-2B46-B84F-75AA71E65C14}"/>
              </a:ext>
            </a:extLst>
          </p:cNvPr>
          <p:cNvCxnSpPr/>
          <p:nvPr userDrawn="1"/>
        </p:nvCxnSpPr>
        <p:spPr>
          <a:xfrm>
            <a:off x="822959" y="179173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05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2" y="6476235"/>
            <a:ext cx="1854203" cy="366055"/>
          </a:xfrm>
          <a:prstGeom prst="rect">
            <a:avLst/>
          </a:prstGeom>
        </p:spPr>
        <p:txBody>
          <a:bodyPr/>
          <a:lstStyle/>
          <a:p>
            <a:fld id="{48F9C5B0-21BA-48EA-B067-5E37072B4F18}" type="datetimeFigureOut">
              <a:rPr lang="en-US" smtClean="0"/>
              <a:t>8/2/19</a:t>
            </a:fld>
            <a:endParaRPr lang="en-US" dirty="0"/>
          </a:p>
        </p:txBody>
      </p:sp>
      <p:sp>
        <p:nvSpPr>
          <p:cNvPr id="4" name="Footer Placeholder 3"/>
          <p:cNvSpPr>
            <a:spLocks noGrp="1"/>
          </p:cNvSpPr>
          <p:nvPr>
            <p:ph type="ftr" sz="quarter" idx="11"/>
          </p:nvPr>
        </p:nvSpPr>
        <p:spPr>
          <a:xfrm>
            <a:off x="2764640" y="6476235"/>
            <a:ext cx="3617103" cy="366055"/>
          </a:xfrm>
          <a:prstGeom prst="rect">
            <a:avLst/>
          </a:prstGeom>
        </p:spPr>
        <p:txBody>
          <a:bodyPr/>
          <a:lstStyle/>
          <a:p>
            <a:r>
              <a:rPr lang="en-US"/>
              <a:t>
              </a:t>
            </a:r>
            <a:endParaRPr lang="en-US" dirty="0"/>
          </a:p>
        </p:txBody>
      </p:sp>
      <p:sp>
        <p:nvSpPr>
          <p:cNvPr id="5" name="Slide Number Placeholder 4"/>
          <p:cNvSpPr>
            <a:spLocks noGrp="1"/>
          </p:cNvSpPr>
          <p:nvPr>
            <p:ph type="sldNum" sz="quarter" idx="12"/>
          </p:nvPr>
        </p:nvSpPr>
        <p:spPr>
          <a:xfrm>
            <a:off x="7425345" y="6476235"/>
            <a:ext cx="984019" cy="36605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692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2" y="6476235"/>
            <a:ext cx="1854203" cy="366055"/>
          </a:xfrm>
          <a:prstGeom prst="rect">
            <a:avLst/>
          </a:prstGeom>
        </p:spPr>
        <p:txBody>
          <a:bodyPr/>
          <a:lstStyle/>
          <a:p>
            <a:fld id="{1F1580A0-ED6C-4884-9FFE-87471827F59A}" type="datetimeFigureOut">
              <a:rPr lang="en-US" smtClean="0"/>
              <a:t>8/2/19</a:t>
            </a:fld>
            <a:endParaRPr lang="en-US" dirty="0"/>
          </a:p>
        </p:txBody>
      </p:sp>
      <p:sp>
        <p:nvSpPr>
          <p:cNvPr id="5" name="Footer Placeholder 4"/>
          <p:cNvSpPr>
            <a:spLocks noGrp="1"/>
          </p:cNvSpPr>
          <p:nvPr>
            <p:ph type="ftr" sz="quarter" idx="11"/>
          </p:nvPr>
        </p:nvSpPr>
        <p:spPr>
          <a:xfrm>
            <a:off x="2764640" y="6476235"/>
            <a:ext cx="3617103" cy="366055"/>
          </a:xfrm>
          <a:prstGeom prst="rect">
            <a:avLst/>
          </a:prstGeom>
        </p:spPr>
        <p:txBody>
          <a:bodyPr/>
          <a:lstStyle/>
          <a:p>
            <a:r>
              <a:rPr lang="en-US"/>
              <a:t>
              </a:t>
            </a:r>
            <a:endParaRPr lang="en-US" dirty="0"/>
          </a:p>
        </p:txBody>
      </p:sp>
      <p:sp>
        <p:nvSpPr>
          <p:cNvPr id="6" name="Slide Number Placeholder 5"/>
          <p:cNvSpPr>
            <a:spLocks noGrp="1"/>
          </p:cNvSpPr>
          <p:nvPr>
            <p:ph type="sldNum" sz="quarter" idx="12"/>
          </p:nvPr>
        </p:nvSpPr>
        <p:spPr>
          <a:xfrm>
            <a:off x="7425345" y="6476235"/>
            <a:ext cx="984019" cy="36605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8823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87334"/>
            <a:ext cx="7543800" cy="145445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50434"/>
            <a:ext cx="7543801" cy="403360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a:extLst>
              <a:ext uri="{FF2B5EF4-FFF2-40B4-BE49-F238E27FC236}">
                <a16:creationId xmlns:a16="http://schemas.microsoft.com/office/drawing/2014/main" id="{F6B7A6DF-FE1C-174C-82A6-A55742BEF3EC}"/>
              </a:ext>
            </a:extLst>
          </p:cNvPr>
          <p:cNvGrpSpPr/>
          <p:nvPr userDrawn="1"/>
        </p:nvGrpSpPr>
        <p:grpSpPr>
          <a:xfrm>
            <a:off x="1" y="6417099"/>
            <a:ext cx="9144001" cy="439200"/>
            <a:chOff x="1" y="6417099"/>
            <a:chExt cx="9144001" cy="439200"/>
          </a:xfrm>
        </p:grpSpPr>
        <p:sp>
          <p:nvSpPr>
            <p:cNvPr id="7" name="Rectangle 6"/>
            <p:cNvSpPr/>
            <p:nvPr userDrawn="1"/>
          </p:nvSpPr>
          <p:spPr>
            <a:xfrm>
              <a:off x="1" y="6417099"/>
              <a:ext cx="9144001" cy="439200"/>
            </a:xfrm>
            <a:prstGeom prst="rect">
              <a:avLst/>
            </a:prstGeom>
            <a:solidFill>
              <a:srgbClr val="29537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1" name="Picture 10" descr="A close up of a sign&#10;&#10;Description automatically generated">
              <a:extLst>
                <a:ext uri="{FF2B5EF4-FFF2-40B4-BE49-F238E27FC236}">
                  <a16:creationId xmlns:a16="http://schemas.microsoft.com/office/drawing/2014/main" id="{7745B91B-82FB-FC43-ACEF-4C3930AE6AE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6422806"/>
              <a:ext cx="1908734" cy="432000"/>
            </a:xfrm>
            <a:prstGeom prst="rect">
              <a:avLst/>
            </a:prstGeom>
          </p:spPr>
        </p:pic>
      </p:grpSp>
    </p:spTree>
    <p:extLst>
      <p:ext uri="{BB962C8B-B14F-4D97-AF65-F5344CB8AC3E}">
        <p14:creationId xmlns:p14="http://schemas.microsoft.com/office/powerpoint/2010/main" val="185181523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4" r:id="rId3"/>
    <p:sldLayoutId id="2147483798" r:id="rId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aral.aiim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4C13CE-8CCA-4A1A-ABD8-3B870BED2712}"/>
              </a:ext>
            </a:extLst>
          </p:cNvPr>
          <p:cNvSpPr>
            <a:spLocks noGrp="1"/>
          </p:cNvSpPr>
          <p:nvPr>
            <p:ph type="subTitle" idx="1"/>
          </p:nvPr>
        </p:nvSpPr>
        <p:spPr/>
        <p:txBody>
          <a:bodyPr>
            <a:normAutofit fontScale="92500"/>
          </a:bodyPr>
          <a:lstStyle/>
          <a:p>
            <a:pPr algn="ctr"/>
            <a:r>
              <a:rPr lang="en-IN" sz="2800" dirty="0">
                <a:solidFill>
                  <a:schemeClr val="tx1"/>
                </a:solidFill>
              </a:rPr>
              <a:t>User manual for students for AIIMS LMS</a:t>
            </a:r>
          </a:p>
          <a:p>
            <a:pPr algn="ctr"/>
            <a:r>
              <a:rPr lang="en-IN" sz="2800" dirty="0">
                <a:hlinkClick r:id="rId2"/>
              </a:rPr>
              <a:t>https://saral.aiims.edu/</a:t>
            </a:r>
            <a:endParaRPr lang="en-IN" sz="2800" dirty="0"/>
          </a:p>
          <a:p>
            <a:endParaRPr lang="en-IN" dirty="0"/>
          </a:p>
        </p:txBody>
      </p:sp>
      <p:pic>
        <p:nvPicPr>
          <p:cNvPr id="7" name="Picture 6" descr="A close up of a sign&#10;&#10;Description automatically generated">
            <a:extLst>
              <a:ext uri="{FF2B5EF4-FFF2-40B4-BE49-F238E27FC236}">
                <a16:creationId xmlns:a16="http://schemas.microsoft.com/office/drawing/2014/main" id="{4B539858-C081-4145-9F3B-7BB587F1A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46" y="1731384"/>
            <a:ext cx="7329792" cy="1658936"/>
          </a:xfrm>
          <a:prstGeom prst="rect">
            <a:avLst/>
          </a:prstGeom>
        </p:spPr>
      </p:pic>
    </p:spTree>
    <p:extLst>
      <p:ext uri="{BB962C8B-B14F-4D97-AF65-F5344CB8AC3E}">
        <p14:creationId xmlns:p14="http://schemas.microsoft.com/office/powerpoint/2010/main" val="86818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7FFC3-2E4A-4604-A30C-D886DE27E067}"/>
              </a:ext>
            </a:extLst>
          </p:cNvPr>
          <p:cNvSpPr>
            <a:spLocks noGrp="1"/>
          </p:cNvSpPr>
          <p:nvPr>
            <p:ph type="title"/>
          </p:nvPr>
        </p:nvSpPr>
        <p:spPr>
          <a:xfrm>
            <a:off x="567373" y="1162373"/>
            <a:ext cx="7543800" cy="465096"/>
          </a:xfrm>
        </p:spPr>
        <p:txBody>
          <a:bodyPr>
            <a:normAutofit/>
          </a:bodyPr>
          <a:lstStyle/>
          <a:p>
            <a:pPr algn="ctr"/>
            <a:r>
              <a:rPr lang="en-IN" sz="2400" dirty="0"/>
              <a:t>Click on the marked activity to take part in the assignment</a:t>
            </a:r>
          </a:p>
        </p:txBody>
      </p:sp>
      <p:pic>
        <p:nvPicPr>
          <p:cNvPr id="4" name="Content Placeholder 3" descr="A screenshot of a cell phone&#10;&#10;Description automatically generated">
            <a:extLst>
              <a:ext uri="{FF2B5EF4-FFF2-40B4-BE49-F238E27FC236}">
                <a16:creationId xmlns:a16="http://schemas.microsoft.com/office/drawing/2014/main" id="{B071756A-9D35-47A8-8DA2-6964F38E04F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3373" y="2172238"/>
            <a:ext cx="8706685" cy="3995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9C002ED3-A046-CA42-8DDE-3962832D7915}"/>
              </a:ext>
            </a:extLst>
          </p:cNvPr>
          <p:cNvSpPr txBox="1">
            <a:spLocks/>
          </p:cNvSpPr>
          <p:nvPr/>
        </p:nvSpPr>
        <p:spPr>
          <a:xfrm>
            <a:off x="567373" y="161100"/>
            <a:ext cx="8018687" cy="6644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sz="3600" dirty="0">
                <a:latin typeface="+mn-lt"/>
              </a:rPr>
              <a:t>How to perform an assignment activity</a:t>
            </a:r>
          </a:p>
        </p:txBody>
      </p:sp>
    </p:spTree>
    <p:extLst>
      <p:ext uri="{BB962C8B-B14F-4D97-AF65-F5344CB8AC3E}">
        <p14:creationId xmlns:p14="http://schemas.microsoft.com/office/powerpoint/2010/main" val="226242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1D93-52F7-47A4-AC66-CDFCCC84F213}"/>
              </a:ext>
            </a:extLst>
          </p:cNvPr>
          <p:cNvSpPr>
            <a:spLocks noGrp="1"/>
          </p:cNvSpPr>
          <p:nvPr>
            <p:ph type="title"/>
          </p:nvPr>
        </p:nvSpPr>
        <p:spPr>
          <a:xfrm>
            <a:off x="567373" y="1053131"/>
            <a:ext cx="7886700" cy="586373"/>
          </a:xfrm>
        </p:spPr>
        <p:txBody>
          <a:bodyPr>
            <a:noAutofit/>
          </a:bodyPr>
          <a:lstStyle/>
          <a:p>
            <a:pPr algn="ctr"/>
            <a:r>
              <a:rPr lang="en-IN" sz="2400" dirty="0"/>
              <a:t>Add Online Text or submit a File</a:t>
            </a:r>
          </a:p>
        </p:txBody>
      </p:sp>
      <p:pic>
        <p:nvPicPr>
          <p:cNvPr id="9" name="Content Placeholder 8" descr="A screenshot of a cell phone&#10;&#10;Description automatically generated">
            <a:extLst>
              <a:ext uri="{FF2B5EF4-FFF2-40B4-BE49-F238E27FC236}">
                <a16:creationId xmlns:a16="http://schemas.microsoft.com/office/drawing/2014/main" id="{E91EAB1B-1E45-4FC6-B55C-2CAAE3119A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373" y="2044487"/>
            <a:ext cx="8102303" cy="4115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1">
            <a:extLst>
              <a:ext uri="{FF2B5EF4-FFF2-40B4-BE49-F238E27FC236}">
                <a16:creationId xmlns:a16="http://schemas.microsoft.com/office/drawing/2014/main" id="{6D579BFB-DFEB-4E40-9D13-A794E0006BAC}"/>
              </a:ext>
            </a:extLst>
          </p:cNvPr>
          <p:cNvSpPr txBox="1">
            <a:spLocks/>
          </p:cNvSpPr>
          <p:nvPr/>
        </p:nvSpPr>
        <p:spPr>
          <a:xfrm>
            <a:off x="567373" y="161100"/>
            <a:ext cx="8018687" cy="6644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sz="3600" dirty="0">
                <a:latin typeface="+mn-lt"/>
              </a:rPr>
              <a:t>How to perform an assignment activity</a:t>
            </a:r>
          </a:p>
        </p:txBody>
      </p:sp>
    </p:spTree>
    <p:extLst>
      <p:ext uri="{BB962C8B-B14F-4D97-AF65-F5344CB8AC3E}">
        <p14:creationId xmlns:p14="http://schemas.microsoft.com/office/powerpoint/2010/main" val="2564659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social media post&#10;&#10;Description automatically generated">
            <a:extLst>
              <a:ext uri="{FF2B5EF4-FFF2-40B4-BE49-F238E27FC236}">
                <a16:creationId xmlns:a16="http://schemas.microsoft.com/office/drawing/2014/main" id="{D2D315C3-52DF-40C6-A0B0-EB27CD612F65}"/>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6282" r="3323" b="12094"/>
          <a:stretch/>
        </p:blipFill>
        <p:spPr>
          <a:xfrm>
            <a:off x="165234" y="1983897"/>
            <a:ext cx="8786261" cy="3999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F7DBF02E-7D40-4337-9C5A-4C0AF99C46B8}"/>
              </a:ext>
            </a:extLst>
          </p:cNvPr>
          <p:cNvSpPr/>
          <p:nvPr/>
        </p:nvSpPr>
        <p:spPr>
          <a:xfrm>
            <a:off x="714579" y="825569"/>
            <a:ext cx="7724273" cy="830997"/>
          </a:xfrm>
          <a:prstGeom prst="rect">
            <a:avLst/>
          </a:prstGeom>
        </p:spPr>
        <p:txBody>
          <a:bodyPr wrap="square">
            <a:spAutoFit/>
          </a:bodyPr>
          <a:lstStyle/>
          <a:p>
            <a:pPr algn="ctr"/>
            <a:r>
              <a:rPr lang="en-IN" sz="2400" dirty="0">
                <a:latin typeface="+mj-lt"/>
              </a:rPr>
              <a:t>The Help Desk button on the top tab can be used to contact the </a:t>
            </a:r>
            <a:r>
              <a:rPr lang="en-IN" sz="2400" i="1" dirty="0">
                <a:latin typeface="+mj-lt"/>
              </a:rPr>
              <a:t>SARAL</a:t>
            </a:r>
            <a:r>
              <a:rPr lang="en-IN" sz="2400" dirty="0">
                <a:latin typeface="+mj-lt"/>
              </a:rPr>
              <a:t> administrator.</a:t>
            </a:r>
            <a:endParaRPr lang="en-IN" dirty="0">
              <a:latin typeface="+mj-lt"/>
            </a:endParaRPr>
          </a:p>
        </p:txBody>
      </p:sp>
      <p:sp>
        <p:nvSpPr>
          <p:cNvPr id="6" name="Title 1">
            <a:extLst>
              <a:ext uri="{FF2B5EF4-FFF2-40B4-BE49-F238E27FC236}">
                <a16:creationId xmlns:a16="http://schemas.microsoft.com/office/drawing/2014/main" id="{0DF24BC6-74C8-374E-8EE1-88321870AF58}"/>
              </a:ext>
            </a:extLst>
          </p:cNvPr>
          <p:cNvSpPr txBox="1">
            <a:spLocks/>
          </p:cNvSpPr>
          <p:nvPr/>
        </p:nvSpPr>
        <p:spPr>
          <a:xfrm>
            <a:off x="567373" y="161100"/>
            <a:ext cx="8018687" cy="6644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sz="3600" dirty="0">
                <a:latin typeface="+mn-lt"/>
              </a:rPr>
              <a:t>Help Desk</a:t>
            </a:r>
          </a:p>
        </p:txBody>
      </p:sp>
    </p:spTree>
    <p:extLst>
      <p:ext uri="{BB962C8B-B14F-4D97-AF65-F5344CB8AC3E}">
        <p14:creationId xmlns:p14="http://schemas.microsoft.com/office/powerpoint/2010/main" val="384487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17C4-3361-4DF2-A11B-21F375195CD0}"/>
              </a:ext>
            </a:extLst>
          </p:cNvPr>
          <p:cNvSpPr>
            <a:spLocks noGrp="1"/>
          </p:cNvSpPr>
          <p:nvPr>
            <p:ph type="title"/>
          </p:nvPr>
        </p:nvSpPr>
        <p:spPr/>
        <p:txBody>
          <a:bodyPr vert="horz" lIns="91440" tIns="45720" rIns="91440" bIns="45720" rtlCol="0" anchor="b">
            <a:normAutofit/>
          </a:bodyPr>
          <a:lstStyle/>
          <a:p>
            <a:pPr algn="ctr"/>
            <a:r>
              <a:rPr lang="en-US" sz="2400" dirty="0">
                <a:solidFill>
                  <a:schemeClr val="tx1">
                    <a:lumMod val="85000"/>
                    <a:lumOff val="15000"/>
                  </a:schemeClr>
                </a:solidFill>
              </a:rPr>
              <a:t>Current topics of discussion will be visible. Click on the ‘</a:t>
            </a:r>
            <a:r>
              <a:rPr lang="en-US" sz="2400" b="1" dirty="0">
                <a:solidFill>
                  <a:schemeClr val="tx1">
                    <a:lumMod val="85000"/>
                    <a:lumOff val="15000"/>
                  </a:schemeClr>
                </a:solidFill>
              </a:rPr>
              <a:t>Reply’ </a:t>
            </a:r>
            <a:r>
              <a:rPr lang="en-US" sz="2400" dirty="0">
                <a:solidFill>
                  <a:schemeClr val="tx1">
                    <a:lumMod val="85000"/>
                    <a:lumOff val="15000"/>
                  </a:schemeClr>
                </a:solidFill>
              </a:rPr>
              <a:t>button to contribute to the topic or raise a query. </a:t>
            </a:r>
          </a:p>
        </p:txBody>
      </p:sp>
      <p:pic>
        <p:nvPicPr>
          <p:cNvPr id="8" name="Content Placeholder 7" descr="A screenshot of a social media post&#10;&#10;Description automatically generated">
            <a:extLst>
              <a:ext uri="{FF2B5EF4-FFF2-40B4-BE49-F238E27FC236}">
                <a16:creationId xmlns:a16="http://schemas.microsoft.com/office/drawing/2014/main" id="{90A969FB-727B-42F9-A243-75839985A6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876083" y="2123980"/>
            <a:ext cx="7437554" cy="4032250"/>
          </a:xfrm>
          <a:prstGeom prst="rect">
            <a:avLst/>
          </a:prstGeom>
          <a:effectLst>
            <a:outerShdw blurRad="63500" sx="102000" sy="102000" algn="ctr" rotWithShape="0">
              <a:prstClr val="black">
                <a:alpha val="40000"/>
              </a:prstClr>
            </a:outerShdw>
          </a:effectLst>
        </p:spPr>
      </p:pic>
      <p:sp>
        <p:nvSpPr>
          <p:cNvPr id="11" name="Title 1">
            <a:extLst>
              <a:ext uri="{FF2B5EF4-FFF2-40B4-BE49-F238E27FC236}">
                <a16:creationId xmlns:a16="http://schemas.microsoft.com/office/drawing/2014/main" id="{32F13D21-9223-C24A-A88D-3A0AAEEB17BF}"/>
              </a:ext>
            </a:extLst>
          </p:cNvPr>
          <p:cNvSpPr txBox="1">
            <a:spLocks/>
          </p:cNvSpPr>
          <p:nvPr/>
        </p:nvSpPr>
        <p:spPr>
          <a:xfrm>
            <a:off x="567373" y="161100"/>
            <a:ext cx="8018687" cy="6644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sz="3600" dirty="0">
                <a:latin typeface="+mn-lt"/>
              </a:rPr>
              <a:t>Help Desk</a:t>
            </a:r>
          </a:p>
        </p:txBody>
      </p:sp>
    </p:spTree>
    <p:extLst>
      <p:ext uri="{BB962C8B-B14F-4D97-AF65-F5344CB8AC3E}">
        <p14:creationId xmlns:p14="http://schemas.microsoft.com/office/powerpoint/2010/main" val="3531917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7D57-B900-4EFB-94C8-E718371F91C4}"/>
              </a:ext>
            </a:extLst>
          </p:cNvPr>
          <p:cNvSpPr>
            <a:spLocks noGrp="1"/>
          </p:cNvSpPr>
          <p:nvPr>
            <p:ph type="title"/>
          </p:nvPr>
        </p:nvSpPr>
        <p:spPr/>
        <p:txBody>
          <a:bodyPr/>
          <a:lstStyle/>
          <a:p>
            <a:r>
              <a:rPr lang="en-IN" dirty="0"/>
              <a:t>Thank You </a:t>
            </a:r>
          </a:p>
        </p:txBody>
      </p:sp>
    </p:spTree>
    <p:extLst>
      <p:ext uri="{BB962C8B-B14F-4D97-AF65-F5344CB8AC3E}">
        <p14:creationId xmlns:p14="http://schemas.microsoft.com/office/powerpoint/2010/main" val="231593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236F-7BE4-4971-BFF9-21CCBB64A204}"/>
              </a:ext>
            </a:extLst>
          </p:cNvPr>
          <p:cNvSpPr>
            <a:spLocks noGrp="1"/>
          </p:cNvSpPr>
          <p:nvPr>
            <p:ph type="title"/>
          </p:nvPr>
        </p:nvSpPr>
        <p:spPr>
          <a:xfrm>
            <a:off x="517700" y="789709"/>
            <a:ext cx="8108599" cy="872836"/>
          </a:xfrm>
        </p:spPr>
        <p:txBody>
          <a:bodyPr>
            <a:noAutofit/>
          </a:bodyPr>
          <a:lstStyle/>
          <a:p>
            <a:pPr algn="ctr"/>
            <a:r>
              <a:rPr lang="en-IN" sz="2400" dirty="0"/>
              <a:t>On the home page, upcoming events and the teaching schedule can be accessed </a:t>
            </a:r>
            <a:r>
              <a:rPr lang="en-IN" sz="2400" b="1" i="1" dirty="0"/>
              <a:t>without login</a:t>
            </a:r>
            <a:r>
              <a:rPr lang="en-IN" sz="2400" dirty="0"/>
              <a:t>. </a:t>
            </a:r>
          </a:p>
        </p:txBody>
      </p:sp>
      <p:pic>
        <p:nvPicPr>
          <p:cNvPr id="4" name="Content Placeholder 3" descr="A screenshot of a cell phone in front of a crowd&#10;&#10;Description automatically generated">
            <a:extLst>
              <a:ext uri="{FF2B5EF4-FFF2-40B4-BE49-F238E27FC236}">
                <a16:creationId xmlns:a16="http://schemas.microsoft.com/office/drawing/2014/main" id="{F437B4A5-8922-4C20-A623-8F71B394DE4D}"/>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57524" y="1886283"/>
            <a:ext cx="8628950" cy="4126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50D543A3-19F4-674C-A27C-CD39EAD204F1}"/>
              </a:ext>
            </a:extLst>
          </p:cNvPr>
          <p:cNvSpPr txBox="1">
            <a:spLocks/>
          </p:cNvSpPr>
          <p:nvPr/>
        </p:nvSpPr>
        <p:spPr>
          <a:xfrm>
            <a:off x="2672560" y="125240"/>
            <a:ext cx="4392529" cy="66446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IN" sz="3600" dirty="0">
                <a:latin typeface="+mn-lt"/>
              </a:rPr>
              <a:t>Home Page/Login Page</a:t>
            </a:r>
          </a:p>
        </p:txBody>
      </p:sp>
    </p:spTree>
    <p:extLst>
      <p:ext uri="{BB962C8B-B14F-4D97-AF65-F5344CB8AC3E}">
        <p14:creationId xmlns:p14="http://schemas.microsoft.com/office/powerpoint/2010/main" val="302304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5F54-600A-4C32-9C28-5AC07410C4F3}"/>
              </a:ext>
            </a:extLst>
          </p:cNvPr>
          <p:cNvSpPr>
            <a:spLocks noGrp="1"/>
          </p:cNvSpPr>
          <p:nvPr>
            <p:ph type="title"/>
          </p:nvPr>
        </p:nvSpPr>
        <p:spPr>
          <a:xfrm>
            <a:off x="376070" y="968991"/>
            <a:ext cx="8391859" cy="603278"/>
          </a:xfrm>
        </p:spPr>
        <p:txBody>
          <a:bodyPr>
            <a:normAutofit fontScale="90000"/>
          </a:bodyPr>
          <a:lstStyle/>
          <a:p>
            <a:pPr algn="ctr"/>
            <a:r>
              <a:rPr lang="en-IN" sz="2400" dirty="0"/>
              <a:t>Enter the username/email address and password to access user-specific content. If you have forgotten your password, click on the link on this page</a:t>
            </a:r>
            <a:endParaRPr lang="en-IN" sz="4400" dirty="0"/>
          </a:p>
        </p:txBody>
      </p:sp>
      <p:pic>
        <p:nvPicPr>
          <p:cNvPr id="4" name="image14.png" descr="A screenshot of a building&#10;&#10;Description automatically generated">
            <a:extLst>
              <a:ext uri="{FF2B5EF4-FFF2-40B4-BE49-F238E27FC236}">
                <a16:creationId xmlns:a16="http://schemas.microsoft.com/office/drawing/2014/main" id="{96B32EE4-3D7B-4D3D-B83B-99A36C0E49E3}"/>
              </a:ext>
            </a:extLst>
          </p:cNvPr>
          <p:cNvPicPr>
            <a:picLocks noGrp="1"/>
          </p:cNvPicPr>
          <p:nvPr>
            <p:ph idx="1"/>
          </p:nvPr>
        </p:nvPicPr>
        <p:blipFill>
          <a:blip r:embed="rId2"/>
          <a:stretch>
            <a:fillRect/>
          </a:stretch>
        </p:blipFill>
        <p:spPr>
          <a:xfrm>
            <a:off x="206542" y="1886769"/>
            <a:ext cx="8664742" cy="4080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563E5A86-C2D1-3446-965E-9F64EC4D0479}"/>
              </a:ext>
            </a:extLst>
          </p:cNvPr>
          <p:cNvSpPr txBox="1">
            <a:spLocks/>
          </p:cNvSpPr>
          <p:nvPr/>
        </p:nvSpPr>
        <p:spPr>
          <a:xfrm>
            <a:off x="2672560" y="125240"/>
            <a:ext cx="4392529" cy="66446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sz="3600" dirty="0">
                <a:latin typeface="+mn-lt"/>
              </a:rPr>
              <a:t>Login Page</a:t>
            </a:r>
          </a:p>
        </p:txBody>
      </p:sp>
      <p:cxnSp>
        <p:nvCxnSpPr>
          <p:cNvPr id="6" name="Straight Arrow Connector 5">
            <a:extLst>
              <a:ext uri="{FF2B5EF4-FFF2-40B4-BE49-F238E27FC236}">
                <a16:creationId xmlns:a16="http://schemas.microsoft.com/office/drawing/2014/main" id="{8AA1A549-69B8-C047-997D-B4E425C1134D}"/>
              </a:ext>
            </a:extLst>
          </p:cNvPr>
          <p:cNvCxnSpPr/>
          <p:nvPr/>
        </p:nvCxnSpPr>
        <p:spPr>
          <a:xfrm flipH="1">
            <a:off x="5268036" y="1473958"/>
            <a:ext cx="1282889" cy="282508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00045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8.png" descr="A screenshot of a cell phone&#10;&#10;Description automatically generated">
            <a:extLst>
              <a:ext uri="{FF2B5EF4-FFF2-40B4-BE49-F238E27FC236}">
                <a16:creationId xmlns:a16="http://schemas.microsoft.com/office/drawing/2014/main" id="{22DCC587-872F-4185-BDF8-7A15404B7FDC}"/>
              </a:ext>
            </a:extLst>
          </p:cNvPr>
          <p:cNvPicPr>
            <a:picLocks noGrp="1"/>
          </p:cNvPicPr>
          <p:nvPr>
            <p:ph idx="4294967295"/>
          </p:nvPr>
        </p:nvPicPr>
        <p:blipFill rotWithShape="1">
          <a:blip r:embed="rId2"/>
          <a:srcRect t="11884" b="25315"/>
          <a:stretch/>
        </p:blipFill>
        <p:spPr bwMode="auto">
          <a:xfrm>
            <a:off x="232016" y="2540903"/>
            <a:ext cx="8677275" cy="3481388"/>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DB7EA75E-2D5C-461C-B6B8-060A10998799}"/>
              </a:ext>
            </a:extLst>
          </p:cNvPr>
          <p:cNvSpPr/>
          <p:nvPr/>
        </p:nvSpPr>
        <p:spPr>
          <a:xfrm>
            <a:off x="232610" y="670881"/>
            <a:ext cx="8678779" cy="1569660"/>
          </a:xfrm>
          <a:prstGeom prst="rect">
            <a:avLst/>
          </a:prstGeom>
        </p:spPr>
        <p:txBody>
          <a:bodyPr wrap="square">
            <a:spAutoFit/>
          </a:bodyPr>
          <a:lstStyle/>
          <a:p>
            <a:pPr algn="ctr"/>
            <a:r>
              <a:rPr lang="en-IN" sz="2400" dirty="0">
                <a:latin typeface="+mj-lt"/>
              </a:rPr>
              <a:t>To reset your password, please enter your username or email addressed used to create the SARAL account in the appropriate box and click the 'search' button. You will receive an email with further instructions on how to proceed with resetting your password.</a:t>
            </a:r>
          </a:p>
        </p:txBody>
      </p:sp>
      <p:sp>
        <p:nvSpPr>
          <p:cNvPr id="6" name="Title 1">
            <a:extLst>
              <a:ext uri="{FF2B5EF4-FFF2-40B4-BE49-F238E27FC236}">
                <a16:creationId xmlns:a16="http://schemas.microsoft.com/office/drawing/2014/main" id="{DA1EE901-D8CD-C54E-B00C-68D10E870E44}"/>
              </a:ext>
            </a:extLst>
          </p:cNvPr>
          <p:cNvSpPr txBox="1">
            <a:spLocks/>
          </p:cNvSpPr>
          <p:nvPr/>
        </p:nvSpPr>
        <p:spPr>
          <a:xfrm>
            <a:off x="2672560" y="125240"/>
            <a:ext cx="4392529" cy="66446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sz="3600" dirty="0">
                <a:latin typeface="+mn-lt"/>
              </a:rPr>
              <a:t>Password retrieval</a:t>
            </a:r>
          </a:p>
        </p:txBody>
      </p:sp>
    </p:spTree>
    <p:extLst>
      <p:ext uri="{BB962C8B-B14F-4D97-AF65-F5344CB8AC3E}">
        <p14:creationId xmlns:p14="http://schemas.microsoft.com/office/powerpoint/2010/main" val="179120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06C6-4FB2-4E60-AD18-732FCE033A2B}"/>
              </a:ext>
            </a:extLst>
          </p:cNvPr>
          <p:cNvSpPr>
            <a:spLocks noGrp="1"/>
          </p:cNvSpPr>
          <p:nvPr>
            <p:ph type="title"/>
          </p:nvPr>
        </p:nvSpPr>
        <p:spPr>
          <a:xfrm>
            <a:off x="288757" y="997527"/>
            <a:ext cx="8582527" cy="697466"/>
          </a:xfrm>
        </p:spPr>
        <p:txBody>
          <a:bodyPr>
            <a:noAutofit/>
          </a:bodyPr>
          <a:lstStyle/>
          <a:p>
            <a:pPr algn="ctr"/>
            <a:r>
              <a:rPr lang="en-IN" sz="2400" dirty="0"/>
              <a:t>Once </a:t>
            </a:r>
            <a:r>
              <a:rPr lang="en-IN" sz="2400" b="1" i="1" dirty="0"/>
              <a:t>logged in, </a:t>
            </a:r>
            <a:r>
              <a:rPr lang="en-IN" sz="2400" dirty="0"/>
              <a:t>from the home page, students  can see details of their course and a to-do list of the next 6 upcoming sessions of their course.</a:t>
            </a:r>
          </a:p>
        </p:txBody>
      </p:sp>
      <p:pic>
        <p:nvPicPr>
          <p:cNvPr id="4" name="image3.png">
            <a:extLst>
              <a:ext uri="{FF2B5EF4-FFF2-40B4-BE49-F238E27FC236}">
                <a16:creationId xmlns:a16="http://schemas.microsoft.com/office/drawing/2014/main" id="{23545944-CB5C-41A3-8777-855B9585E11C}"/>
              </a:ext>
            </a:extLst>
          </p:cNvPr>
          <p:cNvPicPr>
            <a:picLocks noGrp="1"/>
          </p:cNvPicPr>
          <p:nvPr>
            <p:ph idx="1"/>
          </p:nvPr>
        </p:nvPicPr>
        <p:blipFill rotWithShape="1">
          <a:blip r:embed="rId2">
            <a:extLst>
              <a:ext uri="{28A0092B-C50C-407E-A947-70E740481C1C}">
                <a14:useLocalDpi xmlns:a14="http://schemas.microsoft.com/office/drawing/2010/main" val="0"/>
              </a:ext>
            </a:extLst>
          </a:blip>
          <a:srcRect r="4051" b="13912"/>
          <a:stretch/>
        </p:blipFill>
        <p:spPr>
          <a:xfrm>
            <a:off x="201365" y="2038908"/>
            <a:ext cx="8710863" cy="4105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C8CF2299-A287-3F44-9954-8377DAB9F5FE}"/>
              </a:ext>
            </a:extLst>
          </p:cNvPr>
          <p:cNvSpPr txBox="1">
            <a:spLocks/>
          </p:cNvSpPr>
          <p:nvPr/>
        </p:nvSpPr>
        <p:spPr>
          <a:xfrm>
            <a:off x="1344984" y="161100"/>
            <a:ext cx="6470072" cy="6644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sz="3600" dirty="0">
                <a:latin typeface="+mn-lt"/>
              </a:rPr>
              <a:t>Student dashboard- after login</a:t>
            </a:r>
          </a:p>
        </p:txBody>
      </p:sp>
    </p:spTree>
    <p:extLst>
      <p:ext uri="{BB962C8B-B14F-4D97-AF65-F5344CB8AC3E}">
        <p14:creationId xmlns:p14="http://schemas.microsoft.com/office/powerpoint/2010/main" val="150450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32D3-4469-4806-BC6B-60638E7B5CC6}"/>
              </a:ext>
            </a:extLst>
          </p:cNvPr>
          <p:cNvSpPr>
            <a:spLocks noGrp="1"/>
          </p:cNvSpPr>
          <p:nvPr>
            <p:ph type="title"/>
          </p:nvPr>
        </p:nvSpPr>
        <p:spPr>
          <a:xfrm>
            <a:off x="427204" y="942108"/>
            <a:ext cx="8476164" cy="526961"/>
          </a:xfrm>
        </p:spPr>
        <p:txBody>
          <a:bodyPr>
            <a:normAutofit/>
          </a:bodyPr>
          <a:lstStyle/>
          <a:p>
            <a:pPr algn="ctr"/>
            <a:r>
              <a:rPr lang="en-IN" sz="2400" dirty="0"/>
              <a:t>Course details can be accessed after clicking on the course name</a:t>
            </a:r>
          </a:p>
        </p:txBody>
      </p:sp>
      <p:pic>
        <p:nvPicPr>
          <p:cNvPr id="4" name="Content Placeholder 3" descr="A screenshot of a social media post&#10;&#10;Description automatically generated">
            <a:extLst>
              <a:ext uri="{FF2B5EF4-FFF2-40B4-BE49-F238E27FC236}">
                <a16:creationId xmlns:a16="http://schemas.microsoft.com/office/drawing/2014/main" id="{6A18CD7B-257A-4355-9CFF-E640660230E0}"/>
              </a:ext>
            </a:extLst>
          </p:cNvPr>
          <p:cNvPicPr>
            <a:picLocks noGrp="1"/>
          </p:cNvPicPr>
          <p:nvPr>
            <p:ph idx="1"/>
          </p:nvPr>
        </p:nvPicPr>
        <p:blipFill rotWithShape="1">
          <a:blip r:embed="rId2">
            <a:extLst>
              <a:ext uri="{28A0092B-C50C-407E-A947-70E740481C1C}">
                <a14:useLocalDpi xmlns:a14="http://schemas.microsoft.com/office/drawing/2010/main" val="0"/>
              </a:ext>
            </a:extLst>
          </a:blip>
          <a:srcRect r="4031" b="14957"/>
          <a:stretch/>
        </p:blipFill>
        <p:spPr bwMode="auto">
          <a:xfrm>
            <a:off x="196683" y="1910572"/>
            <a:ext cx="8706685" cy="4148168"/>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83672F5B-9ED1-EE47-9133-29577995F593}"/>
              </a:ext>
            </a:extLst>
          </p:cNvPr>
          <p:cNvSpPr txBox="1">
            <a:spLocks/>
          </p:cNvSpPr>
          <p:nvPr/>
        </p:nvSpPr>
        <p:spPr>
          <a:xfrm>
            <a:off x="1344984" y="161100"/>
            <a:ext cx="6470072" cy="6644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sz="3600" dirty="0">
                <a:latin typeface="+mn-lt"/>
              </a:rPr>
              <a:t>Course details</a:t>
            </a:r>
          </a:p>
        </p:txBody>
      </p:sp>
    </p:spTree>
    <p:extLst>
      <p:ext uri="{BB962C8B-B14F-4D97-AF65-F5344CB8AC3E}">
        <p14:creationId xmlns:p14="http://schemas.microsoft.com/office/powerpoint/2010/main" val="421225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2163-969A-450C-A68F-A4E340656338}"/>
              </a:ext>
            </a:extLst>
          </p:cNvPr>
          <p:cNvSpPr>
            <a:spLocks noGrp="1"/>
          </p:cNvSpPr>
          <p:nvPr>
            <p:ph type="title"/>
          </p:nvPr>
        </p:nvSpPr>
        <p:spPr>
          <a:xfrm>
            <a:off x="112295" y="969818"/>
            <a:ext cx="8919410" cy="725264"/>
          </a:xfrm>
        </p:spPr>
        <p:txBody>
          <a:bodyPr>
            <a:noAutofit/>
          </a:bodyPr>
          <a:lstStyle/>
          <a:p>
            <a:pPr algn="ctr"/>
            <a:r>
              <a:rPr lang="en-IN" sz="2400" dirty="0"/>
              <a:t>Details of the course content can be seen semester wise, date wise, or topic wise.</a:t>
            </a:r>
            <a:endParaRPr lang="en-IN" sz="3600" dirty="0"/>
          </a:p>
        </p:txBody>
      </p:sp>
      <p:pic>
        <p:nvPicPr>
          <p:cNvPr id="4" name="Content Placeholder 3" descr="A screenshot of a computer&#10;&#10;Description automatically generated">
            <a:extLst>
              <a:ext uri="{FF2B5EF4-FFF2-40B4-BE49-F238E27FC236}">
                <a16:creationId xmlns:a16="http://schemas.microsoft.com/office/drawing/2014/main" id="{A86D2B9D-908F-4B1F-A7FF-4F90E6249F5B}"/>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15459"/>
          <a:stretch/>
        </p:blipFill>
        <p:spPr bwMode="auto">
          <a:xfrm>
            <a:off x="360948" y="2038754"/>
            <a:ext cx="8422103" cy="4122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55F8885C-DC23-6548-B3AA-02568AB3884D}"/>
              </a:ext>
            </a:extLst>
          </p:cNvPr>
          <p:cNvSpPr txBox="1">
            <a:spLocks/>
          </p:cNvSpPr>
          <p:nvPr/>
        </p:nvSpPr>
        <p:spPr>
          <a:xfrm>
            <a:off x="1344984" y="161100"/>
            <a:ext cx="6470072" cy="6644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sz="3600" dirty="0">
                <a:latin typeface="+mn-lt"/>
              </a:rPr>
              <a:t>Course details</a:t>
            </a:r>
          </a:p>
        </p:txBody>
      </p:sp>
    </p:spTree>
    <p:extLst>
      <p:ext uri="{BB962C8B-B14F-4D97-AF65-F5344CB8AC3E}">
        <p14:creationId xmlns:p14="http://schemas.microsoft.com/office/powerpoint/2010/main" val="56781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8B8A-6A27-430B-AD05-204588D20F0B}"/>
              </a:ext>
            </a:extLst>
          </p:cNvPr>
          <p:cNvSpPr>
            <a:spLocks noGrp="1"/>
          </p:cNvSpPr>
          <p:nvPr>
            <p:ph type="title"/>
          </p:nvPr>
        </p:nvSpPr>
        <p:spPr>
          <a:xfrm>
            <a:off x="352925" y="1025235"/>
            <a:ext cx="8614611" cy="716549"/>
          </a:xfrm>
        </p:spPr>
        <p:txBody>
          <a:bodyPr>
            <a:noAutofit/>
          </a:bodyPr>
          <a:lstStyle/>
          <a:p>
            <a:pPr algn="ctr"/>
            <a:r>
              <a:rPr lang="en-IN" sz="2400" dirty="0"/>
              <a:t>At the end of each event, clicking on the </a:t>
            </a:r>
            <a:r>
              <a:rPr lang="en-IN" sz="2400" b="1" i="1" u="sng" dirty="0"/>
              <a:t>view details</a:t>
            </a:r>
            <a:r>
              <a:rPr lang="en-IN" sz="2400" dirty="0"/>
              <a:t> button will display any content that may have been uploaded by the teacher.</a:t>
            </a:r>
          </a:p>
        </p:txBody>
      </p:sp>
      <p:pic>
        <p:nvPicPr>
          <p:cNvPr id="4" name="image13.png">
            <a:extLst>
              <a:ext uri="{FF2B5EF4-FFF2-40B4-BE49-F238E27FC236}">
                <a16:creationId xmlns:a16="http://schemas.microsoft.com/office/drawing/2014/main" id="{57C0951A-3ADA-489E-AFD1-A034EF784649}"/>
              </a:ext>
            </a:extLst>
          </p:cNvPr>
          <p:cNvPicPr>
            <a:picLocks noGrp="1"/>
          </p:cNvPicPr>
          <p:nvPr>
            <p:ph idx="1"/>
          </p:nvPr>
        </p:nvPicPr>
        <p:blipFill rotWithShape="1">
          <a:blip r:embed="rId2"/>
          <a:srcRect l="6842" t="-2471" r="8500" b="16621"/>
          <a:stretch/>
        </p:blipFill>
        <p:spPr>
          <a:xfrm>
            <a:off x="264694" y="2005263"/>
            <a:ext cx="8614612" cy="3946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DC3B826E-8D2A-9C4C-B7BB-AE742B002FD1}"/>
              </a:ext>
            </a:extLst>
          </p:cNvPr>
          <p:cNvSpPr txBox="1">
            <a:spLocks/>
          </p:cNvSpPr>
          <p:nvPr/>
        </p:nvSpPr>
        <p:spPr>
          <a:xfrm>
            <a:off x="1344984" y="161100"/>
            <a:ext cx="6470072" cy="6644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sz="3600" dirty="0">
                <a:latin typeface="+mn-lt"/>
              </a:rPr>
              <a:t>Event details</a:t>
            </a:r>
          </a:p>
        </p:txBody>
      </p:sp>
    </p:spTree>
    <p:extLst>
      <p:ext uri="{BB962C8B-B14F-4D97-AF65-F5344CB8AC3E}">
        <p14:creationId xmlns:p14="http://schemas.microsoft.com/office/powerpoint/2010/main" val="325530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AACD-1C1C-4CCB-91C6-92992D4428F1}"/>
              </a:ext>
            </a:extLst>
          </p:cNvPr>
          <p:cNvSpPr>
            <a:spLocks noGrp="1"/>
          </p:cNvSpPr>
          <p:nvPr>
            <p:ph type="title"/>
          </p:nvPr>
        </p:nvSpPr>
        <p:spPr>
          <a:xfrm>
            <a:off x="511341" y="1007390"/>
            <a:ext cx="8103269" cy="526941"/>
          </a:xfrm>
        </p:spPr>
        <p:txBody>
          <a:bodyPr>
            <a:normAutofit/>
          </a:bodyPr>
          <a:lstStyle/>
          <a:p>
            <a:pPr algn="ctr"/>
            <a:r>
              <a:rPr lang="en-IN" sz="2400" dirty="0"/>
              <a:t>Event details may include exercises, quiz, discussion forums</a:t>
            </a:r>
          </a:p>
        </p:txBody>
      </p:sp>
      <p:pic>
        <p:nvPicPr>
          <p:cNvPr id="4" name="image7.png" descr="A screenshot of a cell phone&#10;&#10;Description automatically generated">
            <a:extLst>
              <a:ext uri="{FF2B5EF4-FFF2-40B4-BE49-F238E27FC236}">
                <a16:creationId xmlns:a16="http://schemas.microsoft.com/office/drawing/2014/main" id="{BBA730AE-9117-4094-99DB-FD3B7D568774}"/>
              </a:ext>
            </a:extLst>
          </p:cNvPr>
          <p:cNvPicPr>
            <a:picLocks noGrp="1"/>
          </p:cNvPicPr>
          <p:nvPr>
            <p:ph idx="1"/>
          </p:nvPr>
        </p:nvPicPr>
        <p:blipFill rotWithShape="1">
          <a:blip r:embed="rId2"/>
          <a:srcRect l="9474" t="16587" r="7936" b="29041"/>
          <a:stretch/>
        </p:blipFill>
        <p:spPr bwMode="auto">
          <a:xfrm>
            <a:off x="271712" y="1909486"/>
            <a:ext cx="8582526" cy="4390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76B5E038-B388-D349-B3D3-E1E56DA7272A}"/>
              </a:ext>
            </a:extLst>
          </p:cNvPr>
          <p:cNvSpPr txBox="1">
            <a:spLocks/>
          </p:cNvSpPr>
          <p:nvPr/>
        </p:nvSpPr>
        <p:spPr>
          <a:xfrm>
            <a:off x="1344984" y="161100"/>
            <a:ext cx="6470072" cy="6644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sz="3600" dirty="0">
                <a:latin typeface="+mn-lt"/>
              </a:rPr>
              <a:t>Event details</a:t>
            </a:r>
          </a:p>
        </p:txBody>
      </p:sp>
    </p:spTree>
    <p:extLst>
      <p:ext uri="{BB962C8B-B14F-4D97-AF65-F5344CB8AC3E}">
        <p14:creationId xmlns:p14="http://schemas.microsoft.com/office/powerpoint/2010/main" val="281703435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64</TotalTime>
  <Words>299</Words>
  <Application>Microsoft Macintosh PowerPoint</Application>
  <PresentationFormat>Custom</PresentationFormat>
  <Paragraphs>27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Calibri Light</vt:lpstr>
      <vt:lpstr>Retrospect</vt:lpstr>
      <vt:lpstr>PowerPoint Presentation</vt:lpstr>
      <vt:lpstr>On the home page, upcoming events and the teaching schedule can be accessed without login. </vt:lpstr>
      <vt:lpstr>Enter the username/email address and password to access user-specific content. If you have forgotten your password, click on the link on this page</vt:lpstr>
      <vt:lpstr>PowerPoint Presentation</vt:lpstr>
      <vt:lpstr>Once logged in, from the home page, students  can see details of their course and a to-do list of the next 6 upcoming sessions of their course.</vt:lpstr>
      <vt:lpstr>Course details can be accessed after clicking on the course name</vt:lpstr>
      <vt:lpstr>Details of the course content can be seen semester wise, date wise, or topic wise.</vt:lpstr>
      <vt:lpstr>At the end of each event, clicking on the view details button will display any content that may have been uploaded by the teacher.</vt:lpstr>
      <vt:lpstr>Event details may include exercises, quiz, discussion forums</vt:lpstr>
      <vt:lpstr>Click on the marked activity to take part in the assignment</vt:lpstr>
      <vt:lpstr>Add Online Text or submit a File</vt:lpstr>
      <vt:lpstr>PowerPoint Presentation</vt:lpstr>
      <vt:lpstr>Current topics of discussion will be visible. Click on the ‘Reply’ button to contribute to the topic or raise a query. </vt:lpstr>
      <vt:lpstr>Thank You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Pankaj Somani</dc:creator>
  <cp:lastModifiedBy>Rajeev Kumar</cp:lastModifiedBy>
  <cp:revision>10</cp:revision>
  <dcterms:created xsi:type="dcterms:W3CDTF">2019-08-02T09:58:21Z</dcterms:created>
  <dcterms:modified xsi:type="dcterms:W3CDTF">2019-08-02T15:48:14Z</dcterms:modified>
</cp:coreProperties>
</file>